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486" r:id="rId2"/>
    <p:sldId id="268" r:id="rId3"/>
    <p:sldId id="487" r:id="rId4"/>
    <p:sldId id="503" r:id="rId5"/>
    <p:sldId id="497" r:id="rId6"/>
    <p:sldId id="504" r:id="rId7"/>
    <p:sldId id="505" r:id="rId8"/>
    <p:sldId id="506" r:id="rId9"/>
    <p:sldId id="507" r:id="rId10"/>
    <p:sldId id="490" r:id="rId11"/>
    <p:sldId id="508" r:id="rId12"/>
    <p:sldId id="494" r:id="rId13"/>
    <p:sldId id="477" r:id="rId14"/>
    <p:sldId id="271" r:id="rId15"/>
    <p:sldId id="409"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entity/sap.m.List"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experience.sap.com/fiori-desig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1116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11</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248478" y="807498"/>
            <a:ext cx="10515600" cy="299485"/>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Cooper Black" panose="0208090404030B020404" pitchFamily="18" charset="0"/>
              </a:rPr>
            </a:br>
            <a:br>
              <a:rPr lang="en-US" b="0" i="0" dirty="0">
                <a:solidFill>
                  <a:srgbClr val="333333"/>
                </a:solidFill>
                <a:effectLst/>
                <a:latin typeface="Cooper Black" panose="0208090404030B020404" pitchFamily="18" charset="0"/>
              </a:rPr>
            </a:br>
            <a:endParaRPr lang="en-US" dirty="0">
              <a:latin typeface="Cooper Black" panose="0208090404030B020404" pitchFamily="18" charset="0"/>
            </a:endParaRPr>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74" y="1065100"/>
            <a:ext cx="10263807" cy="525194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5">
            <a:extLst>
              <a:ext uri="{FF2B5EF4-FFF2-40B4-BE49-F238E27FC236}">
                <a16:creationId xmlns:a16="http://schemas.microsoft.com/office/drawing/2014/main" id="{C90E0A38-F962-4D4E-86F2-F154CA97AE5A}"/>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6233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263771" y="121603"/>
            <a:ext cx="11299367" cy="584076"/>
          </a:xfrm>
        </p:spPr>
        <p:txBody>
          <a:bodyPr>
            <a:noAutofit/>
          </a:bodyPr>
          <a:lstStyle/>
          <a:p>
            <a:pPr algn="l"/>
            <a:r>
              <a:rPr lang="en-US" sz="3600" dirty="0">
                <a:solidFill>
                  <a:srgbClr val="3A3A3A"/>
                </a:solidFill>
                <a:latin typeface="Cooper Black" panose="0208090404030B020404" pitchFamily="18" charset="0"/>
              </a:rPr>
              <a:t>List Control</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5" y="1107316"/>
            <a:ext cx="10982801" cy="4159276"/>
          </a:xfrm>
        </p:spPr>
        <p:txBody>
          <a:bodyPr>
            <a:no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2"/>
              </a:rPr>
              <a:t>https://sapui5.hana.ondemand.com/#/entity/sap.m.List</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graphicFrame>
        <p:nvGraphicFramePr>
          <p:cNvPr id="9" name="Table 7">
            <a:extLst>
              <a:ext uri="{FF2B5EF4-FFF2-40B4-BE49-F238E27FC236}">
                <a16:creationId xmlns:a16="http://schemas.microsoft.com/office/drawing/2014/main" id="{0ED78548-FFCA-4B6A-A31E-5885E9386465}"/>
              </a:ext>
            </a:extLst>
          </p:cNvPr>
          <p:cNvGraphicFramePr>
            <a:graphicFrameLocks noGrp="1"/>
          </p:cNvGraphicFramePr>
          <p:nvPr>
            <p:extLst>
              <p:ext uri="{D42A27DB-BD31-4B8C-83A1-F6EECF244321}">
                <p14:modId xmlns:p14="http://schemas.microsoft.com/office/powerpoint/2010/main" val="871708455"/>
              </p:ext>
            </p:extLst>
          </p:nvPr>
        </p:nvGraphicFramePr>
        <p:xfrm>
          <a:off x="7310118" y="2970763"/>
          <a:ext cx="1028700" cy="2595880"/>
        </p:xfrm>
        <a:graphic>
          <a:graphicData uri="http://schemas.openxmlformats.org/drawingml/2006/table">
            <a:tbl>
              <a:tblPr firstRow="1" bandRow="1">
                <a:tableStyleId>{5C22544A-7EE6-4342-B048-85BDC9FD1C3A}</a:tableStyleId>
              </a:tblPr>
              <a:tblGrid>
                <a:gridCol w="1028700">
                  <a:extLst>
                    <a:ext uri="{9D8B030D-6E8A-4147-A177-3AD203B41FA5}">
                      <a16:colId xmlns:a16="http://schemas.microsoft.com/office/drawing/2014/main" val="2050628072"/>
                    </a:ext>
                  </a:extLst>
                </a:gridCol>
              </a:tblGrid>
              <a:tr h="370840">
                <a:tc>
                  <a:txBody>
                    <a:bodyPr/>
                    <a:lstStyle/>
                    <a:p>
                      <a:endParaRPr lang="en-US" dirty="0"/>
                    </a:p>
                  </a:txBody>
                  <a:tcPr/>
                </a:tc>
                <a:extLst>
                  <a:ext uri="{0D108BD9-81ED-4DB2-BD59-A6C34878D82A}">
                    <a16:rowId xmlns:a16="http://schemas.microsoft.com/office/drawing/2014/main" val="2583272026"/>
                  </a:ext>
                </a:extLst>
              </a:tr>
              <a:tr h="370840">
                <a:tc>
                  <a:txBody>
                    <a:bodyPr/>
                    <a:lstStyle/>
                    <a:p>
                      <a:r>
                        <a:rPr lang="en-US" dirty="0"/>
                        <a:t>Item 0</a:t>
                      </a:r>
                    </a:p>
                  </a:txBody>
                  <a:tcPr/>
                </a:tc>
                <a:extLst>
                  <a:ext uri="{0D108BD9-81ED-4DB2-BD59-A6C34878D82A}">
                    <a16:rowId xmlns:a16="http://schemas.microsoft.com/office/drawing/2014/main" val="3463943119"/>
                  </a:ext>
                </a:extLst>
              </a:tr>
              <a:tr h="370840">
                <a:tc>
                  <a:txBody>
                    <a:bodyPr/>
                    <a:lstStyle/>
                    <a:p>
                      <a:r>
                        <a:rPr lang="en-US" dirty="0"/>
                        <a:t>Item 1</a:t>
                      </a:r>
                    </a:p>
                  </a:txBody>
                  <a:tcPr/>
                </a:tc>
                <a:extLst>
                  <a:ext uri="{0D108BD9-81ED-4DB2-BD59-A6C34878D82A}">
                    <a16:rowId xmlns:a16="http://schemas.microsoft.com/office/drawing/2014/main" val="444054781"/>
                  </a:ext>
                </a:extLst>
              </a:tr>
              <a:tr h="370840">
                <a:tc>
                  <a:txBody>
                    <a:bodyPr/>
                    <a:lstStyle/>
                    <a:p>
                      <a:r>
                        <a:rPr lang="en-US" dirty="0"/>
                        <a:t>Item 2</a:t>
                      </a:r>
                    </a:p>
                  </a:txBody>
                  <a:tcPr/>
                </a:tc>
                <a:extLst>
                  <a:ext uri="{0D108BD9-81ED-4DB2-BD59-A6C34878D82A}">
                    <a16:rowId xmlns:a16="http://schemas.microsoft.com/office/drawing/2014/main" val="3028215429"/>
                  </a:ext>
                </a:extLst>
              </a:tr>
              <a:tr h="370840">
                <a:tc>
                  <a:txBody>
                    <a:bodyPr/>
                    <a:lstStyle/>
                    <a:p>
                      <a:r>
                        <a:rPr lang="en-US" dirty="0"/>
                        <a:t>….</a:t>
                      </a:r>
                    </a:p>
                  </a:txBody>
                  <a:tcPr/>
                </a:tc>
                <a:extLst>
                  <a:ext uri="{0D108BD9-81ED-4DB2-BD59-A6C34878D82A}">
                    <a16:rowId xmlns:a16="http://schemas.microsoft.com/office/drawing/2014/main" val="3459805873"/>
                  </a:ext>
                </a:extLst>
              </a:tr>
              <a:tr h="370840">
                <a:tc>
                  <a:txBody>
                    <a:bodyPr/>
                    <a:lstStyle/>
                    <a:p>
                      <a:r>
                        <a:rPr lang="en-US" dirty="0"/>
                        <a:t>….</a:t>
                      </a:r>
                    </a:p>
                  </a:txBody>
                  <a:tcPr/>
                </a:tc>
                <a:extLst>
                  <a:ext uri="{0D108BD9-81ED-4DB2-BD59-A6C34878D82A}">
                    <a16:rowId xmlns:a16="http://schemas.microsoft.com/office/drawing/2014/main" val="3881847185"/>
                  </a:ext>
                </a:extLst>
              </a:tr>
              <a:tr h="370840">
                <a:tc>
                  <a:txBody>
                    <a:bodyPr/>
                    <a:lstStyle/>
                    <a:p>
                      <a:r>
                        <a:rPr lang="en-US" dirty="0"/>
                        <a:t>….</a:t>
                      </a:r>
                    </a:p>
                  </a:txBody>
                  <a:tcPr/>
                </a:tc>
                <a:extLst>
                  <a:ext uri="{0D108BD9-81ED-4DB2-BD59-A6C34878D82A}">
                    <a16:rowId xmlns:a16="http://schemas.microsoft.com/office/drawing/2014/main" val="2079369245"/>
                  </a:ext>
                </a:extLst>
              </a:tr>
            </a:tbl>
          </a:graphicData>
        </a:graphic>
      </p:graphicFrame>
      <p:sp>
        <p:nvSpPr>
          <p:cNvPr id="10" name="Left Brace 9">
            <a:extLst>
              <a:ext uri="{FF2B5EF4-FFF2-40B4-BE49-F238E27FC236}">
                <a16:creationId xmlns:a16="http://schemas.microsoft.com/office/drawing/2014/main" id="{F8C84DD5-7B0D-4B15-A101-BC4678854113}"/>
              </a:ext>
            </a:extLst>
          </p:cNvPr>
          <p:cNvSpPr/>
          <p:nvPr/>
        </p:nvSpPr>
        <p:spPr>
          <a:xfrm>
            <a:off x="6852918" y="3348085"/>
            <a:ext cx="349988" cy="22597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A8310F1-4906-4441-9FB4-D7A82092DFE1}"/>
              </a:ext>
            </a:extLst>
          </p:cNvPr>
          <p:cNvSpPr txBox="1"/>
          <p:nvPr/>
        </p:nvSpPr>
        <p:spPr>
          <a:xfrm>
            <a:off x="6090918" y="4268703"/>
            <a:ext cx="769974" cy="369332"/>
          </a:xfrm>
          <a:prstGeom prst="rect">
            <a:avLst/>
          </a:prstGeom>
          <a:noFill/>
        </p:spPr>
        <p:txBody>
          <a:bodyPr wrap="square" rtlCol="0">
            <a:spAutoFit/>
          </a:bodyPr>
          <a:lstStyle/>
          <a:p>
            <a:r>
              <a:rPr lang="en-US" b="1" dirty="0"/>
              <a:t>items</a:t>
            </a:r>
          </a:p>
        </p:txBody>
      </p:sp>
      <p:sp>
        <p:nvSpPr>
          <p:cNvPr id="12" name="Rectangle 11">
            <a:extLst>
              <a:ext uri="{FF2B5EF4-FFF2-40B4-BE49-F238E27FC236}">
                <a16:creationId xmlns:a16="http://schemas.microsoft.com/office/drawing/2014/main" id="{B275999B-2231-42A3-8530-A86548DB0EA1}"/>
              </a:ext>
            </a:extLst>
          </p:cNvPr>
          <p:cNvSpPr/>
          <p:nvPr/>
        </p:nvSpPr>
        <p:spPr>
          <a:xfrm>
            <a:off x="4608944" y="4261718"/>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StandardListItem</a:t>
            </a:r>
            <a:endParaRPr lang="en-US" sz="1200" dirty="0"/>
          </a:p>
        </p:txBody>
      </p:sp>
      <p:sp>
        <p:nvSpPr>
          <p:cNvPr id="13" name="Rectangle 12">
            <a:extLst>
              <a:ext uri="{FF2B5EF4-FFF2-40B4-BE49-F238E27FC236}">
                <a16:creationId xmlns:a16="http://schemas.microsoft.com/office/drawing/2014/main" id="{3A6C3D09-51DA-4819-8220-47370C3983B0}"/>
              </a:ext>
            </a:extLst>
          </p:cNvPr>
          <p:cNvSpPr/>
          <p:nvPr/>
        </p:nvSpPr>
        <p:spPr>
          <a:xfrm>
            <a:off x="4610040" y="4619273"/>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CustomListItem</a:t>
            </a:r>
            <a:endParaRPr lang="en-US" sz="1200" dirty="0"/>
          </a:p>
        </p:txBody>
      </p:sp>
      <p:sp>
        <p:nvSpPr>
          <p:cNvPr id="14" name="Rectangle 13">
            <a:extLst>
              <a:ext uri="{FF2B5EF4-FFF2-40B4-BE49-F238E27FC236}">
                <a16:creationId xmlns:a16="http://schemas.microsoft.com/office/drawing/2014/main" id="{E70BB03D-0A3A-481B-8879-A522839F24E5}"/>
              </a:ext>
            </a:extLst>
          </p:cNvPr>
          <p:cNvSpPr/>
          <p:nvPr/>
        </p:nvSpPr>
        <p:spPr>
          <a:xfrm>
            <a:off x="2907583" y="5002035"/>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ColumnListItem</a:t>
            </a:r>
            <a:endParaRPr lang="en-US" sz="1200" dirty="0"/>
          </a:p>
        </p:txBody>
      </p:sp>
      <p:sp>
        <p:nvSpPr>
          <p:cNvPr id="15" name="Rectangle 14">
            <a:extLst>
              <a:ext uri="{FF2B5EF4-FFF2-40B4-BE49-F238E27FC236}">
                <a16:creationId xmlns:a16="http://schemas.microsoft.com/office/drawing/2014/main" id="{89436B9D-DC5E-42BD-963C-252F3FE8C7D6}"/>
              </a:ext>
            </a:extLst>
          </p:cNvPr>
          <p:cNvSpPr/>
          <p:nvPr/>
        </p:nvSpPr>
        <p:spPr>
          <a:xfrm>
            <a:off x="4608944" y="4988605"/>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FeedListItem</a:t>
            </a:r>
            <a:endParaRPr lang="en-US" sz="1200" dirty="0"/>
          </a:p>
        </p:txBody>
      </p:sp>
      <p:sp>
        <p:nvSpPr>
          <p:cNvPr id="16" name="Rectangle 15">
            <a:extLst>
              <a:ext uri="{FF2B5EF4-FFF2-40B4-BE49-F238E27FC236}">
                <a16:creationId xmlns:a16="http://schemas.microsoft.com/office/drawing/2014/main" id="{214871D9-D9B7-4058-99A5-BBD4D6E9FF20}"/>
              </a:ext>
            </a:extLst>
          </p:cNvPr>
          <p:cNvSpPr/>
          <p:nvPr/>
        </p:nvSpPr>
        <p:spPr>
          <a:xfrm>
            <a:off x="2908679" y="5385599"/>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ObjectListItem</a:t>
            </a:r>
            <a:endParaRPr lang="en-US" sz="1200" dirty="0"/>
          </a:p>
        </p:txBody>
      </p:sp>
      <p:sp>
        <p:nvSpPr>
          <p:cNvPr id="17" name="Rectangle 16">
            <a:extLst>
              <a:ext uri="{FF2B5EF4-FFF2-40B4-BE49-F238E27FC236}">
                <a16:creationId xmlns:a16="http://schemas.microsoft.com/office/drawing/2014/main" id="{C7E4538A-83D1-4D2B-BECF-D3F810070AA6}"/>
              </a:ext>
            </a:extLst>
          </p:cNvPr>
          <p:cNvSpPr/>
          <p:nvPr/>
        </p:nvSpPr>
        <p:spPr>
          <a:xfrm>
            <a:off x="4608944" y="5366006"/>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ActionListItem</a:t>
            </a:r>
            <a:endParaRPr lang="en-US" sz="1200" dirty="0"/>
          </a:p>
        </p:txBody>
      </p:sp>
      <p:sp>
        <p:nvSpPr>
          <p:cNvPr id="18" name="Rectangle 17">
            <a:extLst>
              <a:ext uri="{FF2B5EF4-FFF2-40B4-BE49-F238E27FC236}">
                <a16:creationId xmlns:a16="http://schemas.microsoft.com/office/drawing/2014/main" id="{60D8048A-3190-4E0D-8EA1-1DDEC7302A91}"/>
              </a:ext>
            </a:extLst>
          </p:cNvPr>
          <p:cNvSpPr/>
          <p:nvPr/>
        </p:nvSpPr>
        <p:spPr>
          <a:xfrm>
            <a:off x="1019771" y="3895278"/>
            <a:ext cx="1766572"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sap.m.List</a:t>
            </a:r>
            <a:endParaRPr lang="en-US" dirty="0"/>
          </a:p>
        </p:txBody>
      </p:sp>
      <p:sp>
        <p:nvSpPr>
          <p:cNvPr id="19" name="Rectangle 18">
            <a:extLst>
              <a:ext uri="{FF2B5EF4-FFF2-40B4-BE49-F238E27FC236}">
                <a16:creationId xmlns:a16="http://schemas.microsoft.com/office/drawing/2014/main" id="{F75CD1B5-E2B2-4434-B774-F82DB273694F}"/>
              </a:ext>
            </a:extLst>
          </p:cNvPr>
          <p:cNvSpPr/>
          <p:nvPr/>
        </p:nvSpPr>
        <p:spPr>
          <a:xfrm>
            <a:off x="658427" y="3053267"/>
            <a:ext cx="2489260"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sap.m.ListBase</a:t>
            </a:r>
            <a:r>
              <a:rPr lang="en-US" dirty="0"/>
              <a:t>        </a:t>
            </a:r>
          </a:p>
        </p:txBody>
      </p:sp>
      <p:sp>
        <p:nvSpPr>
          <p:cNvPr id="20" name="Rectangle 19">
            <a:extLst>
              <a:ext uri="{FF2B5EF4-FFF2-40B4-BE49-F238E27FC236}">
                <a16:creationId xmlns:a16="http://schemas.microsoft.com/office/drawing/2014/main" id="{84D3C209-BB20-4E00-BC95-361EFC168FE0}"/>
              </a:ext>
            </a:extLst>
          </p:cNvPr>
          <p:cNvSpPr/>
          <p:nvPr/>
        </p:nvSpPr>
        <p:spPr>
          <a:xfrm>
            <a:off x="3559112" y="3615650"/>
            <a:ext cx="2206822" cy="28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ListItemBase</a:t>
            </a:r>
            <a:endParaRPr lang="en-US" dirty="0"/>
          </a:p>
        </p:txBody>
      </p:sp>
      <p:cxnSp>
        <p:nvCxnSpPr>
          <p:cNvPr id="21" name="Connector: Elbow 20">
            <a:extLst>
              <a:ext uri="{FF2B5EF4-FFF2-40B4-BE49-F238E27FC236}">
                <a16:creationId xmlns:a16="http://schemas.microsoft.com/office/drawing/2014/main" id="{CCC1284E-1004-4197-912A-491978861B81}"/>
              </a:ext>
            </a:extLst>
          </p:cNvPr>
          <p:cNvCxnSpPr>
            <a:endCxn id="20" idx="1"/>
          </p:cNvCxnSpPr>
          <p:nvPr/>
        </p:nvCxnSpPr>
        <p:spPr>
          <a:xfrm>
            <a:off x="3084157" y="3284453"/>
            <a:ext cx="474955" cy="47207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A0D2C75-1134-4976-9BF7-91223FDD0E43}"/>
              </a:ext>
            </a:extLst>
          </p:cNvPr>
          <p:cNvSpPr/>
          <p:nvPr/>
        </p:nvSpPr>
        <p:spPr>
          <a:xfrm>
            <a:off x="2890770" y="426790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DisplayListItem</a:t>
            </a:r>
            <a:endParaRPr lang="en-US" sz="1200" dirty="0"/>
          </a:p>
        </p:txBody>
      </p:sp>
      <p:sp>
        <p:nvSpPr>
          <p:cNvPr id="23" name="Rectangle 22">
            <a:extLst>
              <a:ext uri="{FF2B5EF4-FFF2-40B4-BE49-F238E27FC236}">
                <a16:creationId xmlns:a16="http://schemas.microsoft.com/office/drawing/2014/main" id="{F5F9A910-4D0B-4E7A-9DB5-AF4428C90AE0}"/>
              </a:ext>
            </a:extLst>
          </p:cNvPr>
          <p:cNvSpPr/>
          <p:nvPr/>
        </p:nvSpPr>
        <p:spPr>
          <a:xfrm>
            <a:off x="2907583" y="461847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InputListItem</a:t>
            </a:r>
            <a:endParaRPr lang="en-US" sz="1200" dirty="0"/>
          </a:p>
        </p:txBody>
      </p:sp>
    </p:spTree>
    <p:extLst>
      <p:ext uri="{BB962C8B-B14F-4D97-AF65-F5344CB8AC3E}">
        <p14:creationId xmlns:p14="http://schemas.microsoft.com/office/powerpoint/2010/main" val="1971952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B9C80550-AF3A-4369-93B2-E18A64B03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50553"/>
            <a:ext cx="5214449" cy="4307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show currency code in the table.</a:t>
            </a:r>
          </a:p>
          <a:p>
            <a:pPr marL="285750" indent="-285750">
              <a:buFont typeface="Wingdings" panose="05000000000000000000" pitchFamily="2" charset="2"/>
              <a:buChar char="§"/>
            </a:pPr>
            <a:r>
              <a:rPr lang="en-US" dirty="0"/>
              <a:t>We will convert the currency code into it corresponding currency symbol.</a:t>
            </a:r>
          </a:p>
          <a:p>
            <a:pPr marL="285750" indent="-285750">
              <a:buFont typeface="Wingdings" panose="05000000000000000000" pitchFamily="2" charset="2"/>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 typeface="Wingdings" panose="05000000000000000000" pitchFamily="2" charset="2"/>
              <a:buChar char="§"/>
            </a:pPr>
            <a:r>
              <a:rPr lang="en-US" dirty="0"/>
              <a:t>View1.view.xml</a:t>
            </a:r>
          </a:p>
          <a:p>
            <a:pPr marL="285750" indent="-285750">
              <a:buFont typeface="Wingdings" panose="05000000000000000000" pitchFamily="2" charset="2"/>
              <a:buChar char="§"/>
            </a:pPr>
            <a:r>
              <a:rPr lang="en-US" dirty="0"/>
              <a:t>View1.controller.js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43216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74970"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862322"/>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What is Fiori</a:t>
            </a:r>
          </a:p>
          <a:p>
            <a:pPr marL="742950" lvl="1" indent="-285750" algn="just">
              <a:buFont typeface="Arial" panose="020B0604020202020204" pitchFamily="34" charset="0"/>
              <a:buChar char="•"/>
            </a:pPr>
            <a:r>
              <a:rPr lang="en-US" dirty="0"/>
              <a:t>Structure of Fiori Project</a:t>
            </a:r>
          </a:p>
          <a:p>
            <a:pPr marL="742950" lvl="1" indent="-285750" algn="just">
              <a:buFont typeface="Arial" panose="020B0604020202020204" pitchFamily="34" charset="0"/>
              <a:buChar char="•"/>
            </a:pPr>
            <a:r>
              <a:rPr lang="en-US" dirty="0"/>
              <a:t>Structure of Fiori App setup</a:t>
            </a:r>
          </a:p>
          <a:p>
            <a:pPr marL="742950" lvl="1" indent="-285750" algn="just">
              <a:buFont typeface="Arial" panose="020B0604020202020204" pitchFamily="34" charset="0"/>
              <a:buChar char="•"/>
            </a:pPr>
            <a:r>
              <a:rPr lang="en-US" dirty="0"/>
              <a:t>What is component.js</a:t>
            </a:r>
          </a:p>
          <a:p>
            <a:pPr marL="742950" lvl="1" indent="-285750" algn="just">
              <a:buFont typeface="Arial" panose="020B0604020202020204" pitchFamily="34" charset="0"/>
              <a:buChar char="•"/>
            </a:pPr>
            <a:r>
              <a:rPr lang="en-US" dirty="0"/>
              <a:t>Important parts of component.js file</a:t>
            </a:r>
          </a:p>
          <a:p>
            <a:pPr marL="742950" lvl="1" indent="-285750" algn="just">
              <a:buFont typeface="Arial" panose="020B0604020202020204" pitchFamily="34" charset="0"/>
              <a:buChar char="•"/>
            </a:pPr>
            <a:r>
              <a:rPr lang="en-US" dirty="0"/>
              <a:t>Skeleton of Component.js</a:t>
            </a:r>
          </a:p>
          <a:p>
            <a:pPr marL="742950" lvl="1" indent="-285750" algn="just">
              <a:buFont typeface="Arial" panose="020B0604020202020204" pitchFamily="34" charset="0"/>
              <a:buChar char="•"/>
            </a:pPr>
            <a:r>
              <a:rPr lang="en-US" dirty="0"/>
              <a:t>App Overview: The basic fiori App</a:t>
            </a:r>
          </a:p>
          <a:p>
            <a:pPr marL="742950" lvl="1" indent="-285750" algn="just">
              <a:buFont typeface="Arial" panose="020B0604020202020204" pitchFamily="34" charset="0"/>
              <a:buChar char="•"/>
            </a:pPr>
            <a:r>
              <a:rPr lang="en-US" dirty="0"/>
              <a:t>List Control</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Fiori ?</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19" name="Picture 2" descr="SAP Fiori - An Overview">
            <a:extLst>
              <a:ext uri="{FF2B5EF4-FFF2-40B4-BE49-F238E27FC236}">
                <a16:creationId xmlns:a16="http://schemas.microsoft.com/office/drawing/2014/main" id="{D1C74A30-305C-4BAA-8A38-3FA98ADD2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72" y="1616364"/>
            <a:ext cx="5719859" cy="307992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5A585FD-D048-4217-868A-7414C39A23C4}"/>
              </a:ext>
            </a:extLst>
          </p:cNvPr>
          <p:cNvSpPr txBox="1"/>
          <p:nvPr/>
        </p:nvSpPr>
        <p:spPr>
          <a:xfrm>
            <a:off x="324193" y="8862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4"/>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spTree>
    <p:extLst>
      <p:ext uri="{BB962C8B-B14F-4D97-AF65-F5344CB8AC3E}">
        <p14:creationId xmlns:p14="http://schemas.microsoft.com/office/powerpoint/2010/main" val="2512866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9" name="TextBox 38">
            <a:extLst>
              <a:ext uri="{FF2B5EF4-FFF2-40B4-BE49-F238E27FC236}">
                <a16:creationId xmlns:a16="http://schemas.microsoft.com/office/drawing/2014/main" id="{9219CD22-EE20-44FD-8458-9F801481321F}"/>
              </a:ext>
            </a:extLst>
          </p:cNvPr>
          <p:cNvSpPr txBox="1"/>
          <p:nvPr/>
        </p:nvSpPr>
        <p:spPr>
          <a:xfrm>
            <a:off x="265063" y="784212"/>
            <a:ext cx="6645691" cy="923330"/>
          </a:xfrm>
          <a:prstGeom prst="rect">
            <a:avLst/>
          </a:prstGeom>
          <a:noFill/>
        </p:spPr>
        <p:txBody>
          <a:bodyPr wrap="square">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endParaRPr lang="en-US" sz="1800" dirty="0">
              <a:latin typeface="Calibri (Body)"/>
            </a:endParaRPr>
          </a:p>
        </p:txBody>
      </p:sp>
      <p:sp>
        <p:nvSpPr>
          <p:cNvPr id="2" name="Rectangle 1">
            <a:extLst>
              <a:ext uri="{FF2B5EF4-FFF2-40B4-BE49-F238E27FC236}">
                <a16:creationId xmlns:a16="http://schemas.microsoft.com/office/drawing/2014/main" id="{C2657939-C828-47F3-A601-654DDCCA72BF}"/>
              </a:ext>
            </a:extLst>
          </p:cNvPr>
          <p:cNvSpPr/>
          <p:nvPr/>
        </p:nvSpPr>
        <p:spPr>
          <a:xfrm>
            <a:off x="870857" y="4072616"/>
            <a:ext cx="1497874" cy="6438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Component container</a:t>
            </a:r>
          </a:p>
        </p:txBody>
      </p:sp>
      <p:sp>
        <p:nvSpPr>
          <p:cNvPr id="40" name="Footer Placeholder 45">
            <a:extLst>
              <a:ext uri="{FF2B5EF4-FFF2-40B4-BE49-F238E27FC236}">
                <a16:creationId xmlns:a16="http://schemas.microsoft.com/office/drawing/2014/main" id="{D8638016-5D04-4D47-B419-41479D07733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90"/>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444F92EE-B1AC-490D-B2CF-9A978ABEE0C4}"/>
              </a:ext>
            </a:extLst>
          </p:cNvPr>
          <p:cNvPicPr>
            <a:picLocks noChangeAspect="1"/>
          </p:cNvPicPr>
          <p:nvPr/>
        </p:nvPicPr>
        <p:blipFill>
          <a:blip r:embed="rId3"/>
          <a:stretch>
            <a:fillRect/>
          </a:stretch>
        </p:blipFill>
        <p:spPr>
          <a:xfrm>
            <a:off x="7823386" y="1175498"/>
            <a:ext cx="2347163" cy="5052498"/>
          </a:xfrm>
          <a:prstGeom prst="rect">
            <a:avLst/>
          </a:prstGeom>
        </p:spPr>
      </p:pic>
      <p:sp>
        <p:nvSpPr>
          <p:cNvPr id="9" name="Footer Placeholder 45">
            <a:extLst>
              <a:ext uri="{FF2B5EF4-FFF2-40B4-BE49-F238E27FC236}">
                <a16:creationId xmlns:a16="http://schemas.microsoft.com/office/drawing/2014/main" id="{57A2A942-8557-440B-A6F4-3B60342AF99A}"/>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121603"/>
            <a:ext cx="5419797" cy="707886"/>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0" y="765944"/>
            <a:ext cx="8715561"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8" name="Picture 7">
            <a:extLst>
              <a:ext uri="{FF2B5EF4-FFF2-40B4-BE49-F238E27FC236}">
                <a16:creationId xmlns:a16="http://schemas.microsoft.com/office/drawing/2014/main" id="{9FDC95D8-4822-49B4-A4B7-1D614176BD78}"/>
              </a:ext>
            </a:extLst>
          </p:cNvPr>
          <p:cNvPicPr>
            <a:picLocks noChangeAspect="1"/>
          </p:cNvPicPr>
          <p:nvPr/>
        </p:nvPicPr>
        <p:blipFill>
          <a:blip r:embed="rId3"/>
          <a:stretch>
            <a:fillRect/>
          </a:stretch>
        </p:blipFill>
        <p:spPr>
          <a:xfrm>
            <a:off x="9273309" y="1988866"/>
            <a:ext cx="2065724" cy="4446673"/>
          </a:xfrm>
          <a:prstGeom prst="rect">
            <a:avLst/>
          </a:prstGeom>
        </p:spPr>
      </p:pic>
      <p:sp>
        <p:nvSpPr>
          <p:cNvPr id="9" name="Footer Placeholder 45">
            <a:extLst>
              <a:ext uri="{FF2B5EF4-FFF2-40B4-BE49-F238E27FC236}">
                <a16:creationId xmlns:a16="http://schemas.microsoft.com/office/drawing/2014/main" id="{A04C149F-9A5F-4931-8D21-2A9528B949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443816" y="992066"/>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6" name="Footer Placeholder 45">
            <a:extLst>
              <a:ext uri="{FF2B5EF4-FFF2-40B4-BE49-F238E27FC236}">
                <a16:creationId xmlns:a16="http://schemas.microsoft.com/office/drawing/2014/main" id="{1B73B0F0-8131-4BC2-A274-01D868B39469}"/>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812074BB-9E7B-49FE-99E6-4E1C470A4E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4607</TotalTime>
  <Words>1133</Words>
  <Application>Microsoft Office PowerPoint</Application>
  <PresentationFormat>Widescreen</PresentationFormat>
  <Paragraphs>155</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App Overview: The Basic Files of App  </vt:lpstr>
      <vt:lpstr>List Control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83</cp:revision>
  <dcterms:created xsi:type="dcterms:W3CDTF">2021-09-02T13:28:35Z</dcterms:created>
  <dcterms:modified xsi:type="dcterms:W3CDTF">2021-09-14T11:40:51Z</dcterms:modified>
</cp:coreProperties>
</file>